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nay Kumar" initials="VK" lastIdx="1" clrIdx="0">
    <p:extLst>
      <p:ext uri="{19B8F6BF-5375-455C-9EA6-DF929625EA0E}">
        <p15:presenceInfo xmlns:p15="http://schemas.microsoft.com/office/powerpoint/2012/main" userId="7378be2fa68a92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Topic Influence Graph Based Analysis of Seminal Papers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951028" cy="1947333"/>
          </a:xfrm>
        </p:spPr>
        <p:txBody>
          <a:bodyPr>
            <a:noAutofit/>
          </a:bodyPr>
          <a:lstStyle/>
          <a:p>
            <a:r>
              <a:rPr lang="en-IN" sz="2000" dirty="0" err="1">
                <a:solidFill>
                  <a:schemeClr val="tx1"/>
                </a:solidFill>
              </a:rPr>
              <a:t>Abhirut</a:t>
            </a:r>
            <a:r>
              <a:rPr lang="en-IN" sz="2000" dirty="0">
                <a:solidFill>
                  <a:schemeClr val="tx1"/>
                </a:solidFill>
              </a:rPr>
              <a:t> </a:t>
            </a:r>
            <a:r>
              <a:rPr lang="en-IN" sz="2000" dirty="0" smtClean="0">
                <a:solidFill>
                  <a:schemeClr val="tx1"/>
                </a:solidFill>
              </a:rPr>
              <a:t>Gupta (IBM Research AI)</a:t>
            </a:r>
          </a:p>
          <a:p>
            <a:r>
              <a:rPr lang="en-IN" sz="2000" dirty="0" err="1" smtClean="0">
                <a:solidFill>
                  <a:schemeClr val="tx1"/>
                </a:solidFill>
              </a:rPr>
              <a:t>Sandipan</a:t>
            </a:r>
            <a:r>
              <a:rPr lang="en-IN" sz="2000" dirty="0" smtClean="0">
                <a:solidFill>
                  <a:schemeClr val="tx1"/>
                </a:solidFill>
              </a:rPr>
              <a:t> </a:t>
            </a:r>
            <a:r>
              <a:rPr lang="en-IN" sz="2000" dirty="0" err="1" smtClean="0">
                <a:solidFill>
                  <a:schemeClr val="tx1"/>
                </a:solidFill>
              </a:rPr>
              <a:t>Sikdar</a:t>
            </a:r>
            <a:r>
              <a:rPr lang="en-IN" sz="2000" dirty="0">
                <a:solidFill>
                  <a:schemeClr val="tx1"/>
                </a:solidFill>
              </a:rPr>
              <a:t> </a:t>
            </a:r>
            <a:r>
              <a:rPr lang="en-IN" sz="2000" dirty="0" smtClean="0">
                <a:solidFill>
                  <a:schemeClr val="tx1"/>
                </a:solidFill>
              </a:rPr>
              <a:t>(</a:t>
            </a:r>
            <a:r>
              <a:rPr lang="en-IN" sz="2000" dirty="0">
                <a:solidFill>
                  <a:schemeClr val="tx1"/>
                </a:solidFill>
              </a:rPr>
              <a:t>RWTH </a:t>
            </a:r>
            <a:r>
              <a:rPr lang="en-IN" sz="2000">
                <a:solidFill>
                  <a:schemeClr val="tx1"/>
                </a:solidFill>
              </a:rPr>
              <a:t>Aachen </a:t>
            </a:r>
            <a:r>
              <a:rPr lang="en-IN" sz="2000" smtClean="0">
                <a:solidFill>
                  <a:schemeClr val="tx1"/>
                </a:solidFill>
              </a:rPr>
              <a:t>University)</a:t>
            </a:r>
            <a:endParaRPr lang="en-IN" sz="2000" dirty="0" smtClean="0">
              <a:solidFill>
                <a:schemeClr val="tx1"/>
              </a:solidFill>
            </a:endParaRPr>
          </a:p>
          <a:p>
            <a:r>
              <a:rPr lang="en-IN" sz="2000" dirty="0" err="1" smtClean="0">
                <a:solidFill>
                  <a:schemeClr val="tx1"/>
                </a:solidFill>
              </a:rPr>
              <a:t>Prateeti</a:t>
            </a:r>
            <a:r>
              <a:rPr lang="en-IN" sz="2000" dirty="0" smtClean="0">
                <a:solidFill>
                  <a:schemeClr val="tx1"/>
                </a:solidFill>
              </a:rPr>
              <a:t> </a:t>
            </a:r>
            <a:r>
              <a:rPr lang="en-IN" sz="2000" dirty="0" err="1" smtClean="0">
                <a:solidFill>
                  <a:schemeClr val="tx1"/>
                </a:solidFill>
              </a:rPr>
              <a:t>Mohapatra</a:t>
            </a:r>
            <a:r>
              <a:rPr lang="en-IN" sz="2000" dirty="0">
                <a:solidFill>
                  <a:schemeClr val="tx1"/>
                </a:solidFill>
              </a:rPr>
              <a:t> (IBM Research AI)</a:t>
            </a:r>
            <a:endParaRPr lang="en-IN" sz="2000" dirty="0" smtClean="0">
              <a:solidFill>
                <a:schemeClr val="tx1"/>
              </a:solidFill>
            </a:endParaRPr>
          </a:p>
          <a:p>
            <a:r>
              <a:rPr lang="en-IN" sz="2000" dirty="0" err="1" smtClean="0">
                <a:solidFill>
                  <a:schemeClr val="tx1"/>
                </a:solidFill>
              </a:rPr>
              <a:t>Niloy</a:t>
            </a:r>
            <a:r>
              <a:rPr lang="en-IN" sz="2000" dirty="0" smtClean="0">
                <a:solidFill>
                  <a:schemeClr val="tx1"/>
                </a:solidFill>
              </a:rPr>
              <a:t> </a:t>
            </a:r>
            <a:r>
              <a:rPr lang="en-IN" sz="2000" dirty="0" err="1" smtClean="0">
                <a:solidFill>
                  <a:schemeClr val="tx1"/>
                </a:solidFill>
              </a:rPr>
              <a:t>Ganguly</a:t>
            </a:r>
            <a:r>
              <a:rPr lang="en-IN" sz="2000" dirty="0" smtClean="0">
                <a:solidFill>
                  <a:schemeClr val="tx1"/>
                </a:solidFill>
              </a:rPr>
              <a:t> (IIT Kharagpur)</a:t>
            </a:r>
            <a:endParaRPr lang="en-I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833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Finding 3 - Seminal papers stich together ideas from different fields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0" y="1307592"/>
            <a:ext cx="12106656" cy="5468112"/>
          </a:xfrm>
        </p:spPr>
        <p:txBody>
          <a:bodyPr anchor="t"/>
          <a:lstStyle/>
          <a:p>
            <a:r>
              <a:rPr lang="en-IN" dirty="0" smtClean="0">
                <a:solidFill>
                  <a:schemeClr val="tx1"/>
                </a:solidFill>
              </a:rPr>
              <a:t>We consider pairs of topics, and the number of papers published for each pair before and after a given paper containing those topics.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For seminal papers, we find that the number of papers published after has a substantial spike, compared to that for non-seminal papers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3475" t="33466" r="14800" b="35334"/>
          <a:stretch/>
        </p:blipFill>
        <p:spPr>
          <a:xfrm>
            <a:off x="0" y="2889504"/>
            <a:ext cx="7173820" cy="3968496"/>
          </a:xfrm>
          <a:prstGeom prst="rect">
            <a:avLst/>
          </a:prstGeom>
        </p:spPr>
      </p:pic>
      <p:sp>
        <p:nvSpPr>
          <p:cNvPr id="6" name="Content Placeholder 6"/>
          <p:cNvSpPr txBox="1">
            <a:spLocks/>
          </p:cNvSpPr>
          <p:nvPr/>
        </p:nvSpPr>
        <p:spPr>
          <a:xfrm>
            <a:off x="7315200" y="4690872"/>
            <a:ext cx="4791456" cy="2084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The number of papers (with a given pair of topics) published in years t − 9, ...,t − 1,t + 1, ...,t + 9 with the paper in focus published in </a:t>
            </a:r>
            <a:r>
              <a:rPr lang="en-US" dirty="0" err="1" smtClean="0">
                <a:solidFill>
                  <a:schemeClr val="bg1"/>
                </a:solidFill>
              </a:rPr>
              <a:t>t</a:t>
            </a:r>
            <a:r>
              <a:rPr lang="en-US" baseline="30000" dirty="0" err="1" smtClean="0">
                <a:solidFill>
                  <a:schemeClr val="bg1"/>
                </a:solidFill>
              </a:rPr>
              <a:t>th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year, for both seminal and non-seminal papers.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847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summary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53897"/>
            <a:ext cx="12192000" cy="5404103"/>
          </a:xfrm>
        </p:spPr>
        <p:txBody>
          <a:bodyPr anchor="t"/>
          <a:lstStyle/>
          <a:p>
            <a:pPr marL="457200" indent="-457200">
              <a:buFont typeface="+mj-lt"/>
              <a:buAutoNum type="arabicPeriod"/>
            </a:pPr>
            <a:r>
              <a:rPr lang="en-IN" dirty="0" smtClean="0">
                <a:solidFill>
                  <a:schemeClr val="tx1"/>
                </a:solidFill>
              </a:rPr>
              <a:t>We propose a Topic Influence Graph to encode the flow of knowledge in scientific articles</a:t>
            </a:r>
          </a:p>
          <a:p>
            <a:pPr marL="457200" indent="-457200">
              <a:buFont typeface="+mj-lt"/>
              <a:buAutoNum type="arabicPeriod"/>
            </a:pPr>
            <a:endParaRPr lang="en-IN" dirty="0" smtClean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 smtClean="0">
                <a:solidFill>
                  <a:schemeClr val="tx1"/>
                </a:solidFill>
              </a:rPr>
              <a:t>We demonstrate a method to construct such a graph given the citation graph and the whole text of articles</a:t>
            </a:r>
          </a:p>
          <a:p>
            <a:pPr marL="457200" indent="-457200">
              <a:buFont typeface="+mj-lt"/>
              <a:buAutoNum type="arabicPeriod"/>
            </a:pPr>
            <a:endParaRPr lang="en-IN" dirty="0" smtClean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dirty="0" smtClean="0">
                <a:solidFill>
                  <a:schemeClr val="tx1"/>
                </a:solidFill>
              </a:rPr>
              <a:t>We demonstrate the usefulness of this graph, by exploring properties of seminal papers</a:t>
            </a:r>
          </a:p>
          <a:p>
            <a:pPr marL="457200" indent="-457200">
              <a:buFont typeface="+mj-lt"/>
              <a:buAutoNum type="arabicPeriod"/>
            </a:pPr>
            <a:endParaRPr lang="en-IN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552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err="1" smtClean="0"/>
              <a:t>OUtline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53897"/>
            <a:ext cx="12192000" cy="5404103"/>
          </a:xfrm>
        </p:spPr>
        <p:txBody>
          <a:bodyPr anchor="t"/>
          <a:lstStyle/>
          <a:p>
            <a:r>
              <a:rPr lang="en-IN" dirty="0" smtClean="0">
                <a:solidFill>
                  <a:schemeClr val="tx1"/>
                </a:solidFill>
              </a:rPr>
              <a:t>Introduction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Data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Topic Influence Graph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Construction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Analysis</a:t>
            </a:r>
          </a:p>
          <a:p>
            <a:pPr lvl="1"/>
            <a:endParaRPr lang="en-IN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002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Introduction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1453897"/>
                <a:ext cx="12192000" cy="5404103"/>
              </a:xfrm>
            </p:spPr>
            <p:txBody>
              <a:bodyPr anchor="t"/>
              <a:lstStyle/>
              <a:p>
                <a:r>
                  <a:rPr lang="en-IN" dirty="0" smtClean="0">
                    <a:solidFill>
                      <a:schemeClr val="tx1"/>
                    </a:solidFill>
                  </a:rPr>
                  <a:t>Dynamics of Knowledge in scientific papers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References (Knowledge drawn by an paper)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Citations (Influence created by an paper)</a:t>
                </a:r>
              </a:p>
              <a:p>
                <a:endParaRPr lang="en-IN" dirty="0" smtClean="0">
                  <a:solidFill>
                    <a:schemeClr val="tx1"/>
                  </a:solidFill>
                </a:endParaRPr>
              </a:p>
              <a:p>
                <a:r>
                  <a:rPr lang="en-IN" dirty="0" smtClean="0">
                    <a:solidFill>
                      <a:schemeClr val="tx1"/>
                    </a:solidFill>
                  </a:rPr>
                  <a:t>Drawbacks of using just citations and references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Citations </a:t>
                </a:r>
                <a14:m>
                  <m:oMath xmlns:m="http://schemas.openxmlformats.org/officeDocument/2006/math">
                    <m:r>
                      <a:rPr lang="en-IN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Semantics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Missed citations</a:t>
                </a:r>
              </a:p>
              <a:p>
                <a:endParaRPr lang="en-IN" dirty="0" smtClean="0">
                  <a:solidFill>
                    <a:schemeClr val="tx1"/>
                  </a:solidFill>
                </a:endParaRPr>
              </a:p>
              <a:p>
                <a:r>
                  <a:rPr lang="en-IN" dirty="0" smtClean="0">
                    <a:solidFill>
                      <a:schemeClr val="tx1"/>
                    </a:solidFill>
                  </a:rPr>
                  <a:t>Our Proposal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Topic Influence Graph (TIG) - created using topical similarities between paper</a:t>
                </a:r>
              </a:p>
              <a:p>
                <a:pPr lvl="1"/>
                <a:r>
                  <a:rPr lang="en-IN" dirty="0" smtClean="0">
                    <a:solidFill>
                      <a:schemeClr val="tx1"/>
                    </a:solidFill>
                  </a:rPr>
                  <a:t>Study the properties of “seminal papers” through the TIG (as one application)</a:t>
                </a:r>
              </a:p>
              <a:p>
                <a:pPr lvl="1"/>
                <a:endParaRPr lang="en-IN" dirty="0" smtClean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453897"/>
                <a:ext cx="12192000" cy="5404103"/>
              </a:xfrm>
              <a:blipFill rotWithShape="0">
                <a:blip r:embed="rId2"/>
                <a:stretch>
                  <a:fillRect l="-200" t="-67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071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Data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53897"/>
            <a:ext cx="12192000" cy="5404103"/>
          </a:xfrm>
        </p:spPr>
        <p:txBody>
          <a:bodyPr anchor="t">
            <a:normAutofit/>
          </a:bodyPr>
          <a:lstStyle/>
          <a:p>
            <a:r>
              <a:rPr lang="nl-NL" sz="1800" dirty="0">
                <a:solidFill>
                  <a:schemeClr val="tx1"/>
                </a:solidFill>
              </a:rPr>
              <a:t>ACL Anthology Network (AAN</a:t>
            </a:r>
            <a:r>
              <a:rPr lang="nl-NL" sz="1800" dirty="0" smtClean="0">
                <a:solidFill>
                  <a:schemeClr val="tx1"/>
                </a:solidFill>
              </a:rPr>
              <a:t>) 2014 </a:t>
            </a:r>
            <a:r>
              <a:rPr lang="nl-NL" sz="1800" dirty="0">
                <a:solidFill>
                  <a:schemeClr val="tx1"/>
                </a:solidFill>
              </a:rPr>
              <a:t>dataset</a:t>
            </a:r>
            <a:endParaRPr lang="en-IN" sz="1800" dirty="0" smtClean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 smtClean="0">
                <a:solidFill>
                  <a:schemeClr val="tx1"/>
                </a:solidFill>
              </a:rPr>
              <a:t>	Stats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22,484 papers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Spread across 1965 to 2014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~18,000 unique authors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~300 venues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~122,000 citations</a:t>
            </a:r>
          </a:p>
          <a:p>
            <a:endParaRPr lang="en-IN" dirty="0" smtClean="0">
              <a:solidFill>
                <a:schemeClr val="tx1"/>
              </a:solidFill>
            </a:endParaRPr>
          </a:p>
          <a:p>
            <a:r>
              <a:rPr lang="en-IN" dirty="0" smtClean="0">
                <a:solidFill>
                  <a:schemeClr val="tx1"/>
                </a:solidFill>
              </a:rPr>
              <a:t>	Dataset includes full text of the papers along with metadata and citations</a:t>
            </a:r>
          </a:p>
          <a:p>
            <a:pPr lvl="1"/>
            <a:endParaRPr lang="en-IN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803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Topic Influence graph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53897"/>
            <a:ext cx="7653528" cy="5404103"/>
          </a:xfrm>
        </p:spPr>
        <p:txBody>
          <a:bodyPr anchor="t">
            <a:normAutofit lnSpcReduction="10000"/>
          </a:bodyPr>
          <a:lstStyle/>
          <a:p>
            <a:r>
              <a:rPr lang="en-IN" dirty="0" smtClean="0">
                <a:solidFill>
                  <a:schemeClr val="tx1"/>
                </a:solidFill>
              </a:rPr>
              <a:t>Papers with “similar” topical content are connected to form a graph, representing knowledge flow (directional edge from earlier paper to later paper)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 smtClean="0">
                <a:solidFill>
                  <a:schemeClr val="tx1"/>
                </a:solidFill>
              </a:rPr>
              <a:t>Method –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LDA to identify topics for a collection of papers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Similarity between two papers s(p</a:t>
            </a:r>
            <a:r>
              <a:rPr lang="en-IN" baseline="-25000" dirty="0">
                <a:solidFill>
                  <a:schemeClr val="tx1"/>
                </a:solidFill>
              </a:rPr>
              <a:t>i</a:t>
            </a:r>
            <a:r>
              <a:rPr lang="en-IN" dirty="0" smtClean="0">
                <a:solidFill>
                  <a:schemeClr val="tx1"/>
                </a:solidFill>
              </a:rPr>
              <a:t>, </a:t>
            </a:r>
            <a:r>
              <a:rPr lang="en-IN" dirty="0" err="1" smtClean="0">
                <a:solidFill>
                  <a:schemeClr val="tx1"/>
                </a:solidFill>
              </a:rPr>
              <a:t>p</a:t>
            </a:r>
            <a:r>
              <a:rPr lang="en-IN" baseline="-25000" dirty="0" err="1">
                <a:solidFill>
                  <a:schemeClr val="tx1"/>
                </a:solidFill>
              </a:rPr>
              <a:t>j</a:t>
            </a:r>
            <a:r>
              <a:rPr lang="en-IN" dirty="0" smtClean="0">
                <a:solidFill>
                  <a:schemeClr val="tx1"/>
                </a:solidFill>
              </a:rPr>
              <a:t>) = similarity of corresponding topic distributions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Coverage of citation graph used as guide for setting similarity threshold (</a:t>
            </a:r>
            <a:r>
              <a:rPr lang="el-GR" dirty="0" smtClean="0">
                <a:solidFill>
                  <a:schemeClr val="tx1"/>
                </a:solidFill>
              </a:rPr>
              <a:t>τ</a:t>
            </a:r>
            <a:r>
              <a:rPr lang="en-IN" dirty="0" smtClean="0">
                <a:solidFill>
                  <a:schemeClr val="tx1"/>
                </a:solidFill>
              </a:rPr>
              <a:t>)</a:t>
            </a:r>
          </a:p>
          <a:p>
            <a:endParaRPr lang="en-IN" dirty="0" smtClean="0">
              <a:solidFill>
                <a:schemeClr val="tx1"/>
              </a:solidFill>
            </a:endParaRPr>
          </a:p>
          <a:p>
            <a:r>
              <a:rPr lang="en-IN" dirty="0" smtClean="0">
                <a:solidFill>
                  <a:schemeClr val="tx1"/>
                </a:solidFill>
              </a:rPr>
              <a:t>	More involved mechanisms (topic modelling and similarity) can be used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However, our goal of studying the evolution of knowledge through such a graph is served with this simple setup</a:t>
            </a:r>
          </a:p>
          <a:p>
            <a:pPr lvl="1"/>
            <a:endParaRPr lang="en-IN" dirty="0" smtClean="0">
              <a:solidFill>
                <a:schemeClr val="tx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8979408" y="1271016"/>
            <a:ext cx="1115568" cy="1088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smtClean="0"/>
              <a:t>Paper 1</a:t>
            </a:r>
            <a:endParaRPr lang="en-IN" sz="1200" dirty="0"/>
          </a:p>
        </p:txBody>
      </p:sp>
      <p:cxnSp>
        <p:nvCxnSpPr>
          <p:cNvPr id="6" name="Straight Arrow Connector 5"/>
          <p:cNvCxnSpPr>
            <a:stCxn id="4" idx="5"/>
            <a:endCxn id="7" idx="0"/>
          </p:cNvCxnSpPr>
          <p:nvPr/>
        </p:nvCxnSpPr>
        <p:spPr>
          <a:xfrm>
            <a:off x="9931605" y="2199798"/>
            <a:ext cx="936649" cy="1069848"/>
          </a:xfrm>
          <a:prstGeom prst="straightConnector1">
            <a:avLst/>
          </a:prstGeom>
          <a:ln w="76200">
            <a:solidFill>
              <a:schemeClr val="accent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0310470" y="3269646"/>
            <a:ext cx="1115568" cy="1088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smtClean="0"/>
              <a:t>Paper 2</a:t>
            </a:r>
            <a:endParaRPr lang="en-IN" sz="1200" dirty="0"/>
          </a:p>
        </p:txBody>
      </p:sp>
      <p:sp>
        <p:nvSpPr>
          <p:cNvPr id="8" name="Oval 7"/>
          <p:cNvSpPr/>
          <p:nvPr/>
        </p:nvSpPr>
        <p:spPr>
          <a:xfrm>
            <a:off x="8979408" y="5461158"/>
            <a:ext cx="1115568" cy="1088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smtClean="0"/>
              <a:t>Paper 3</a:t>
            </a:r>
            <a:endParaRPr lang="en-IN" sz="1200" dirty="0"/>
          </a:p>
        </p:txBody>
      </p:sp>
      <p:cxnSp>
        <p:nvCxnSpPr>
          <p:cNvPr id="9" name="Straight Arrow Connector 8"/>
          <p:cNvCxnSpPr>
            <a:stCxn id="7" idx="3"/>
            <a:endCxn id="8" idx="0"/>
          </p:cNvCxnSpPr>
          <p:nvPr/>
        </p:nvCxnSpPr>
        <p:spPr>
          <a:xfrm flipH="1">
            <a:off x="9537192" y="4198428"/>
            <a:ext cx="936649" cy="1262730"/>
          </a:xfrm>
          <a:prstGeom prst="straightConnector1">
            <a:avLst/>
          </a:prstGeom>
          <a:ln w="76200">
            <a:solidFill>
              <a:schemeClr val="accent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4"/>
            <a:endCxn id="8" idx="0"/>
          </p:cNvCxnSpPr>
          <p:nvPr/>
        </p:nvCxnSpPr>
        <p:spPr>
          <a:xfrm>
            <a:off x="9537192" y="2359152"/>
            <a:ext cx="0" cy="3102006"/>
          </a:xfrm>
          <a:prstGeom prst="straightConnector1">
            <a:avLst/>
          </a:prstGeom>
          <a:ln w="25400">
            <a:solidFill>
              <a:schemeClr val="accent1">
                <a:alpha val="10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229189" y="2199798"/>
            <a:ext cx="1591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bg1"/>
                </a:solidFill>
              </a:rPr>
              <a:t>s(p</a:t>
            </a:r>
            <a:r>
              <a:rPr lang="en-IN" b="1" baseline="-25000" dirty="0">
                <a:solidFill>
                  <a:schemeClr val="bg1"/>
                </a:solidFill>
              </a:rPr>
              <a:t>1</a:t>
            </a:r>
            <a:r>
              <a:rPr lang="en-IN" b="1" dirty="0" smtClean="0">
                <a:solidFill>
                  <a:schemeClr val="bg1"/>
                </a:solidFill>
              </a:rPr>
              <a:t>, p</a:t>
            </a:r>
            <a:r>
              <a:rPr lang="en-IN" b="1" baseline="-25000" dirty="0" smtClean="0">
                <a:solidFill>
                  <a:schemeClr val="bg1"/>
                </a:solidFill>
              </a:rPr>
              <a:t>2</a:t>
            </a:r>
            <a:r>
              <a:rPr lang="en-IN" b="1" dirty="0" smtClean="0">
                <a:solidFill>
                  <a:schemeClr val="bg1"/>
                </a:solidFill>
              </a:rPr>
              <a:t>) &gt;= </a:t>
            </a:r>
            <a:r>
              <a:rPr lang="el-GR" b="1" dirty="0">
                <a:solidFill>
                  <a:schemeClr val="bg1"/>
                </a:solidFill>
              </a:rPr>
              <a:t>τ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005516" y="4794725"/>
            <a:ext cx="165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bg1"/>
                </a:solidFill>
              </a:rPr>
              <a:t>s(p</a:t>
            </a:r>
            <a:r>
              <a:rPr lang="en-IN" b="1" baseline="-25000" dirty="0" smtClean="0">
                <a:solidFill>
                  <a:schemeClr val="bg1"/>
                </a:solidFill>
              </a:rPr>
              <a:t>2</a:t>
            </a:r>
            <a:r>
              <a:rPr lang="en-IN" b="1" dirty="0" smtClean="0">
                <a:solidFill>
                  <a:schemeClr val="bg1"/>
                </a:solidFill>
              </a:rPr>
              <a:t>, p</a:t>
            </a:r>
            <a:r>
              <a:rPr lang="en-IN" b="1" baseline="-25000" dirty="0" smtClean="0">
                <a:solidFill>
                  <a:schemeClr val="bg1"/>
                </a:solidFill>
              </a:rPr>
              <a:t>3</a:t>
            </a:r>
            <a:r>
              <a:rPr lang="en-IN" b="1" dirty="0" smtClean="0">
                <a:solidFill>
                  <a:schemeClr val="bg1"/>
                </a:solidFill>
              </a:rPr>
              <a:t>) &gt;= </a:t>
            </a:r>
            <a:r>
              <a:rPr lang="el-GR" b="1" dirty="0">
                <a:solidFill>
                  <a:schemeClr val="bg1"/>
                </a:solidFill>
              </a:rPr>
              <a:t>τ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62568" y="3495880"/>
            <a:ext cx="1433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chemeClr val="bg1"/>
                </a:solidFill>
              </a:rPr>
              <a:t>s(p</a:t>
            </a:r>
            <a:r>
              <a:rPr lang="en-IN" b="1" baseline="-25000" dirty="0">
                <a:solidFill>
                  <a:schemeClr val="bg1"/>
                </a:solidFill>
              </a:rPr>
              <a:t>1</a:t>
            </a:r>
            <a:r>
              <a:rPr lang="en-IN" b="1" dirty="0" smtClean="0">
                <a:solidFill>
                  <a:schemeClr val="bg1"/>
                </a:solidFill>
              </a:rPr>
              <a:t>, p</a:t>
            </a:r>
            <a:r>
              <a:rPr lang="en-IN" b="1" baseline="-25000" dirty="0" smtClean="0">
                <a:solidFill>
                  <a:schemeClr val="bg1"/>
                </a:solidFill>
              </a:rPr>
              <a:t>3</a:t>
            </a:r>
            <a:r>
              <a:rPr lang="en-IN" b="1" dirty="0" smtClean="0">
                <a:solidFill>
                  <a:schemeClr val="bg1"/>
                </a:solidFill>
              </a:rPr>
              <a:t>) &lt; </a:t>
            </a:r>
            <a:r>
              <a:rPr lang="el-GR" b="1" dirty="0">
                <a:solidFill>
                  <a:schemeClr val="bg1"/>
                </a:solidFill>
              </a:rPr>
              <a:t>τ</a:t>
            </a:r>
            <a:r>
              <a:rPr lang="en-IN" b="1" dirty="0" smtClean="0">
                <a:solidFill>
                  <a:schemeClr val="bg1"/>
                </a:solidFill>
              </a:rPr>
              <a:t> 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221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Topic Influence graph - Construction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51561"/>
            <a:ext cx="7845552" cy="5404103"/>
          </a:xfrm>
        </p:spPr>
        <p:txBody>
          <a:bodyPr anchor="t"/>
          <a:lstStyle/>
          <a:p>
            <a:pPr lvl="1"/>
            <a:r>
              <a:rPr lang="en-IN" dirty="0" smtClean="0">
                <a:solidFill>
                  <a:schemeClr val="tx1"/>
                </a:solidFill>
              </a:rPr>
              <a:t>300 topics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Constructing Edges</a:t>
            </a:r>
          </a:p>
          <a:p>
            <a:pPr lvl="2"/>
            <a:r>
              <a:rPr lang="en-IN" dirty="0" smtClean="0">
                <a:solidFill>
                  <a:schemeClr val="tx1"/>
                </a:solidFill>
              </a:rPr>
              <a:t>Hard similarity (minimum k topics common in top 5)</a:t>
            </a:r>
          </a:p>
          <a:p>
            <a:pPr lvl="2"/>
            <a:r>
              <a:rPr lang="en-IN" dirty="0" smtClean="0">
                <a:solidFill>
                  <a:schemeClr val="tx1"/>
                </a:solidFill>
              </a:rPr>
              <a:t>Soft similarity (correlation coefficient of topic distributions higher than threshold)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Determining the Optimal Graph</a:t>
            </a:r>
          </a:p>
          <a:p>
            <a:pPr lvl="2"/>
            <a:r>
              <a:rPr lang="en-IN" dirty="0" smtClean="0">
                <a:solidFill>
                  <a:schemeClr val="tx1"/>
                </a:solidFill>
              </a:rPr>
              <a:t>Coverage (Precision and Recall) treating the citation graph as ground truth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3350" t="27733" r="10525" b="33734"/>
          <a:stretch/>
        </p:blipFill>
        <p:spPr>
          <a:xfrm>
            <a:off x="7715674" y="4155948"/>
            <a:ext cx="4387933" cy="20619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125" t="28400" r="44875" b="31200"/>
          <a:stretch/>
        </p:blipFill>
        <p:spPr>
          <a:xfrm>
            <a:off x="7743684" y="1325880"/>
            <a:ext cx="4291343" cy="21671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6200" t="24533" r="51625" b="37734"/>
          <a:stretch/>
        </p:blipFill>
        <p:spPr>
          <a:xfrm>
            <a:off x="182880" y="3867912"/>
            <a:ext cx="4435648" cy="29260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15314" y="4038290"/>
            <a:ext cx="29613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F1 </a:t>
            </a:r>
            <a:r>
              <a:rPr lang="en-US" dirty="0"/>
              <a:t>scores for </a:t>
            </a:r>
            <a:r>
              <a:rPr lang="en-US" dirty="0" smtClean="0"/>
              <a:t>Soft Similarity </a:t>
            </a:r>
            <a:r>
              <a:rPr lang="en-US" dirty="0"/>
              <a:t>graphs with varying similarity thresholds.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/>
              <a:t>inset) Same result for Hard Similarity with X-axis representing number of topics </a:t>
            </a:r>
            <a:r>
              <a:rPr lang="en-US" dirty="0" smtClean="0"/>
              <a:t>in common.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7518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Analysis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53897"/>
            <a:ext cx="12192000" cy="2258567"/>
          </a:xfrm>
        </p:spPr>
        <p:txBody>
          <a:bodyPr anchor="t">
            <a:normAutofit/>
          </a:bodyPr>
          <a:lstStyle/>
          <a:p>
            <a:r>
              <a:rPr lang="en-IN" dirty="0" smtClean="0">
                <a:solidFill>
                  <a:schemeClr val="tx1"/>
                </a:solidFill>
              </a:rPr>
              <a:t>As an application, we study the impact of “seminal papers” on communities in the topic influence graph</a:t>
            </a:r>
          </a:p>
          <a:p>
            <a:r>
              <a:rPr lang="en-IN" dirty="0" smtClean="0">
                <a:solidFill>
                  <a:schemeClr val="tx1"/>
                </a:solidFill>
              </a:rPr>
              <a:t>Selection of seminal papers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Citations for seminal papers have a fat tail over time (long term impact)</a:t>
            </a:r>
          </a:p>
          <a:p>
            <a:pPr lvl="1"/>
            <a:r>
              <a:rPr lang="en-IN" dirty="0" smtClean="0">
                <a:solidFill>
                  <a:schemeClr val="tx1"/>
                </a:solidFill>
              </a:rPr>
              <a:t>“</a:t>
            </a:r>
            <a:r>
              <a:rPr lang="en-IN" dirty="0" err="1" smtClean="0">
                <a:solidFill>
                  <a:schemeClr val="tx1"/>
                </a:solidFill>
              </a:rPr>
              <a:t>Seminality</a:t>
            </a:r>
            <a:r>
              <a:rPr lang="en-IN" dirty="0" smtClean="0">
                <a:solidFill>
                  <a:schemeClr val="tx1"/>
                </a:solidFill>
              </a:rPr>
              <a:t> Score” - </a:t>
            </a:r>
            <a:r>
              <a:rPr lang="en-US" dirty="0">
                <a:solidFill>
                  <a:schemeClr val="tx1"/>
                </a:solidFill>
              </a:rPr>
              <a:t>the average fraction of citations it receives over the years after its </a:t>
            </a:r>
            <a:r>
              <a:rPr lang="en-US" dirty="0" smtClean="0">
                <a:solidFill>
                  <a:schemeClr val="tx1"/>
                </a:solidFill>
              </a:rPr>
              <a:t>publication</a:t>
            </a:r>
          </a:p>
          <a:p>
            <a:pPr lvl="1"/>
            <a:endParaRPr lang="en-IN" dirty="0">
              <a:solidFill>
                <a:schemeClr val="tx1"/>
              </a:solidFill>
            </a:endParaRPr>
          </a:p>
          <a:p>
            <a:endParaRPr lang="en-IN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525" t="34533" r="52300" b="17867"/>
          <a:stretch/>
        </p:blipFill>
        <p:spPr>
          <a:xfrm>
            <a:off x="7443216" y="3483864"/>
            <a:ext cx="4654296" cy="326440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7620" y="3401568"/>
            <a:ext cx="7373112" cy="2258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>
                <a:solidFill>
                  <a:schemeClr val="tx1"/>
                </a:solidFill>
              </a:rPr>
              <a:t>We also consider communities of papers as representing research subfields – we run Louvain to identify these communities </a:t>
            </a:r>
          </a:p>
          <a:p>
            <a:endParaRPr lang="en-IN" dirty="0" smtClean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450" t="35466" r="51775" b="30133"/>
          <a:stretch/>
        </p:blipFill>
        <p:spPr>
          <a:xfrm>
            <a:off x="1252728" y="4398264"/>
            <a:ext cx="4727448" cy="235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35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Finding 1 - Seminal papers disseminate knowledge Across Communities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618668" y="1307592"/>
            <a:ext cx="5487988" cy="5468112"/>
          </a:xfrm>
        </p:spPr>
        <p:txBody>
          <a:bodyPr anchor="t"/>
          <a:lstStyle/>
          <a:p>
            <a:r>
              <a:rPr lang="en-IN" dirty="0" smtClean="0">
                <a:solidFill>
                  <a:schemeClr val="tx1"/>
                </a:solidFill>
              </a:rPr>
              <a:t>(a) </a:t>
            </a:r>
            <a:r>
              <a:rPr lang="en-US" dirty="0">
                <a:solidFill>
                  <a:schemeClr val="tx1"/>
                </a:solidFill>
              </a:rPr>
              <a:t>Fraction of citations from inside and outside the community from the year of publication. X-axis represents the year from the publication and Y-axis represents the fraction of citations averaged across all the seminal papers, (inset) sample plot with non-seminal papers.</a:t>
            </a:r>
            <a:r>
              <a:rPr lang="en-US" dirty="0"/>
              <a:t>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(b) </a:t>
            </a:r>
            <a:r>
              <a:rPr lang="en-US" dirty="0">
                <a:solidFill>
                  <a:schemeClr val="tx1"/>
                </a:solidFill>
              </a:rPr>
              <a:t>Citation count versus number of communities citation is obtained from for all the seminal papers. Higher the </a:t>
            </a:r>
            <a:r>
              <a:rPr lang="en-US" dirty="0" smtClean="0">
                <a:solidFill>
                  <a:schemeClr val="tx1"/>
                </a:solidFill>
              </a:rPr>
              <a:t>count, </a:t>
            </a:r>
            <a:r>
              <a:rPr lang="en-US" dirty="0">
                <a:solidFill>
                  <a:schemeClr val="tx1"/>
                </a:solidFill>
              </a:rPr>
              <a:t>higher is the number of communities a seminal paper influences.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2275" t="15333" r="14275" b="53600"/>
          <a:stretch/>
        </p:blipFill>
        <p:spPr>
          <a:xfrm>
            <a:off x="100583" y="1453896"/>
            <a:ext cx="6336123" cy="331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2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349"/>
            <a:ext cx="12192000" cy="1410548"/>
          </a:xfrm>
        </p:spPr>
        <p:txBody>
          <a:bodyPr/>
          <a:lstStyle/>
          <a:p>
            <a:r>
              <a:rPr lang="en-IN" dirty="0" smtClean="0"/>
              <a:t>Finding 2 - Seminal papers Occur early in their communities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618668" y="1307592"/>
            <a:ext cx="5487988" cy="5468112"/>
          </a:xfrm>
        </p:spPr>
        <p:txBody>
          <a:bodyPr anchor="t"/>
          <a:lstStyle/>
          <a:p>
            <a:r>
              <a:rPr lang="en-US" dirty="0">
                <a:solidFill>
                  <a:schemeClr val="tx1"/>
                </a:solidFill>
              </a:rPr>
              <a:t>(a) Percentage of papers before (purple), in the same year (yellow), and after seminal papers (grey) in their communities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b) Cumulative Distribution of seminal papers vis-a-vis community </a:t>
            </a:r>
            <a:r>
              <a:rPr lang="en-US" dirty="0" smtClean="0">
                <a:solidFill>
                  <a:schemeClr val="tx1"/>
                </a:solidFill>
              </a:rPr>
              <a:t>size –&gt; seminal papers start and sustain large communities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100" t="29067" r="53650" b="40000"/>
          <a:stretch/>
        </p:blipFill>
        <p:spPr>
          <a:xfrm>
            <a:off x="0" y="1453896"/>
            <a:ext cx="6594714" cy="325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9911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242</TotalTime>
  <Words>668</Words>
  <Application>Microsoft Office PowerPoint</Application>
  <PresentationFormat>Widescreen</PresentationFormat>
  <Paragraphs>84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Century Gothic</vt:lpstr>
      <vt:lpstr>Wingdings 3</vt:lpstr>
      <vt:lpstr>Slice</vt:lpstr>
      <vt:lpstr>Topic Influence Graph Based Analysis of Seminal Papers</vt:lpstr>
      <vt:lpstr>OUtline</vt:lpstr>
      <vt:lpstr>Introduction</vt:lpstr>
      <vt:lpstr>Data</vt:lpstr>
      <vt:lpstr>Topic Influence graph</vt:lpstr>
      <vt:lpstr>Topic Influence graph - Construction</vt:lpstr>
      <vt:lpstr>Analysis</vt:lpstr>
      <vt:lpstr>Finding 1 - Seminal papers disseminate knowledge Across Communities</vt:lpstr>
      <vt:lpstr>Finding 2 - Seminal papers Occur early in their communities</vt:lpstr>
      <vt:lpstr>Finding 3 - Seminal papers stich together ideas from different fields</vt:lpstr>
      <vt:lpstr>summary</vt:lpstr>
    </vt:vector>
  </TitlesOfParts>
  <Company>ONGC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Influence Graph Based Analysis of Seminal Papers</dc:title>
  <dc:creator>Vinay Kumar</dc:creator>
  <cp:lastModifiedBy>Vinay Kumar</cp:lastModifiedBy>
  <cp:revision>32</cp:revision>
  <dcterms:created xsi:type="dcterms:W3CDTF">2020-01-03T07:47:05Z</dcterms:created>
  <dcterms:modified xsi:type="dcterms:W3CDTF">2020-01-03T11:49:39Z</dcterms:modified>
</cp:coreProperties>
</file>

<file path=docProps/thumbnail.jpeg>
</file>